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2" r:id="rId3"/>
    <p:sldId id="296" r:id="rId4"/>
    <p:sldId id="295" r:id="rId5"/>
    <p:sldId id="294" r:id="rId6"/>
    <p:sldId id="297" r:id="rId7"/>
    <p:sldId id="293" r:id="rId8"/>
    <p:sldId id="276" r:id="rId9"/>
    <p:sldId id="301" r:id="rId10"/>
    <p:sldId id="281" r:id="rId11"/>
    <p:sldId id="303" r:id="rId12"/>
    <p:sldId id="302" r:id="rId13"/>
    <p:sldId id="286" r:id="rId14"/>
    <p:sldId id="287" r:id="rId15"/>
    <p:sldId id="288" r:id="rId16"/>
    <p:sldId id="277" r:id="rId17"/>
    <p:sldId id="289" r:id="rId18"/>
    <p:sldId id="290" r:id="rId19"/>
    <p:sldId id="291" r:id="rId20"/>
    <p:sldId id="282" r:id="rId21"/>
    <p:sldId id="283" r:id="rId22"/>
    <p:sldId id="284" r:id="rId23"/>
    <p:sldId id="285" r:id="rId24"/>
    <p:sldId id="278" r:id="rId25"/>
    <p:sldId id="279" r:id="rId26"/>
    <p:sldId id="280" r:id="rId27"/>
    <p:sldId id="298" r:id="rId28"/>
    <p:sldId id="299" r:id="rId29"/>
    <p:sldId id="300" r:id="rId30"/>
    <p:sldId id="304"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1AD68-5B2A-4E1B-BABB-1C55C2B27D64}" type="datetimeFigureOut">
              <a:rPr lang="zh-TW" altLang="en-US" smtClean="0"/>
              <a:t>2013/10/23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29B4A-65FE-4188-8ABC-2FFE56D81ABE}" type="slidenum">
              <a:rPr lang="zh-TW" altLang="en-US" smtClean="0"/>
              <a:t>‹#›</a:t>
            </a:fld>
            <a:endParaRPr lang="zh-TW" altLang="en-US"/>
          </a:p>
        </p:txBody>
      </p:sp>
    </p:spTree>
    <p:extLst>
      <p:ext uri="{BB962C8B-B14F-4D97-AF65-F5344CB8AC3E}">
        <p14:creationId xmlns:p14="http://schemas.microsoft.com/office/powerpoint/2010/main" val="141869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IEEE 1159.3 PQDIF</a:t>
            </a:r>
            <a:r>
              <a:rPr lang="en-CA" baseline="0" dirty="0" smtClean="0"/>
              <a:t> Draft 9 (Recirculated Ballot Document) could not download. </a:t>
            </a:r>
            <a:r>
              <a:rPr lang="en-CA" baseline="0" smtClean="0"/>
              <a:t>Cause: </a:t>
            </a:r>
            <a:r>
              <a:rPr lang="en-CA" smtClean="0"/>
              <a:t>The </a:t>
            </a:r>
            <a:r>
              <a:rPr lang="en-CA" dirty="0" smtClean="0"/>
              <a:t>server grouper.ieee.org</a:t>
            </a:r>
            <a:r>
              <a:rPr lang="en-CA" baseline="0" dirty="0" smtClean="0"/>
              <a:t> at P1159.3 working group area requires a username and password. </a:t>
            </a:r>
          </a:p>
          <a:p>
            <a:pPr marL="228600" indent="-228600">
              <a:buAutoNum type="arabicPeriod"/>
            </a:pPr>
            <a:r>
              <a:rPr lang="en-CA" dirty="0" smtClean="0"/>
              <a:t>Unable to open http://www.ucaforum.org</a:t>
            </a:r>
            <a:endParaRPr lang="en-CA" dirty="0"/>
          </a:p>
        </p:txBody>
      </p:sp>
      <p:sp>
        <p:nvSpPr>
          <p:cNvPr id="4" name="Slide Number Placeholder 3"/>
          <p:cNvSpPr>
            <a:spLocks noGrp="1"/>
          </p:cNvSpPr>
          <p:nvPr>
            <p:ph type="sldNum" sz="quarter" idx="10"/>
          </p:nvPr>
        </p:nvSpPr>
        <p:spPr/>
        <p:txBody>
          <a:bodyPr/>
          <a:lstStyle/>
          <a:p>
            <a:fld id="{D0029B4A-65FE-4188-8ABC-2FFE56D81ABE}" type="slidenum">
              <a:rPr lang="zh-TW" altLang="en-US" smtClean="0"/>
              <a:t>3</a:t>
            </a:fld>
            <a:endParaRPr lang="zh-TW" altLang="en-US"/>
          </a:p>
        </p:txBody>
      </p:sp>
    </p:spTree>
    <p:extLst>
      <p:ext uri="{BB962C8B-B14F-4D97-AF65-F5344CB8AC3E}">
        <p14:creationId xmlns:p14="http://schemas.microsoft.com/office/powerpoint/2010/main" val="18578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0029B4A-65FE-4188-8ABC-2FFE56D81ABE}" type="slidenum">
              <a:rPr lang="zh-TW" altLang="en-US" smtClean="0"/>
              <a:t>6</a:t>
            </a:fld>
            <a:endParaRPr lang="zh-TW" altLang="en-US"/>
          </a:p>
        </p:txBody>
      </p:sp>
    </p:spTree>
    <p:extLst>
      <p:ext uri="{BB962C8B-B14F-4D97-AF65-F5344CB8AC3E}">
        <p14:creationId xmlns:p14="http://schemas.microsoft.com/office/powerpoint/2010/main" val="203083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EB87796-9D21-492E-ACCF-7E3009515F52}"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CEC5CDE-4BBC-4662-9B44-464EFC23355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7796-9D21-492E-ACCF-7E3009515F52}" type="datetimeFigureOut">
              <a:rPr lang="zh-TW" altLang="en-US" smtClean="0"/>
              <a:t>2013/10/23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C5CDE-4BBC-4662-9B44-464EFC23355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grouper.ieee.org/groups/1159/3/doc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ucaforum.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914400" y="3667472"/>
            <a:ext cx="7848600" cy="1938992"/>
          </a:xfrm>
          <a:prstGeom prst="rect">
            <a:avLst/>
          </a:prstGeom>
          <a:noFill/>
          <a:ln w="9525">
            <a:noFill/>
            <a:miter lim="800000"/>
            <a:headEnd/>
            <a:tailEnd/>
          </a:ln>
        </p:spPr>
        <p:txBody>
          <a:bodyPr wrap="square">
            <a:spAutoFit/>
          </a:bodyPr>
          <a:lstStyle/>
          <a:p>
            <a:r>
              <a:rPr lang="en-US" altLang="zh-CN" sz="4000" b="1" i="1" dirty="0" smtClean="0">
                <a:solidFill>
                  <a:srgbClr val="83A300"/>
                </a:solidFill>
                <a:latin typeface="Tahoma" pitchFamily="34" charset="0"/>
                <a:ea typeface="Tahoma" pitchFamily="34" charset="0"/>
                <a:cs typeface="Tahoma" pitchFamily="34" charset="0"/>
              </a:rPr>
              <a:t>H</a:t>
            </a:r>
            <a:r>
              <a:rPr lang="en-US" altLang="zh-CN" sz="4000" b="1" i="1" dirty="0" smtClean="0">
                <a:solidFill>
                  <a:srgbClr val="333333"/>
                </a:solidFill>
                <a:latin typeface="Tahoma" pitchFamily="34" charset="0"/>
                <a:ea typeface="Tahoma" pitchFamily="34" charset="0"/>
                <a:cs typeface="Tahoma" pitchFamily="34" charset="0"/>
              </a:rPr>
              <a:t>ow to :</a:t>
            </a:r>
          </a:p>
          <a:p>
            <a:r>
              <a:rPr lang="en-US" altLang="zh-CN" sz="4000" b="1" i="1" dirty="0" smtClean="0">
                <a:solidFill>
                  <a:srgbClr val="83A300"/>
                </a:solidFill>
                <a:latin typeface="Tahoma" pitchFamily="34" charset="0"/>
                <a:ea typeface="Tahoma" pitchFamily="34" charset="0"/>
                <a:cs typeface="Tahoma" pitchFamily="34" charset="0"/>
              </a:rPr>
              <a:t>D</a:t>
            </a:r>
            <a:r>
              <a:rPr lang="en-US" altLang="zh-CN" sz="4000" b="1" i="1" dirty="0" smtClean="0">
                <a:solidFill>
                  <a:srgbClr val="333333"/>
                </a:solidFill>
                <a:latin typeface="Tahoma" pitchFamily="34" charset="0"/>
                <a:ea typeface="Tahoma" pitchFamily="34" charset="0"/>
                <a:cs typeface="Tahoma" pitchFamily="34" charset="0"/>
              </a:rPr>
              <a:t>ownload, Read  &amp; Analyze</a:t>
            </a:r>
          </a:p>
          <a:p>
            <a:r>
              <a:rPr lang="en-US" altLang="zh-CN" sz="4000" b="1" i="1" dirty="0" smtClean="0">
                <a:solidFill>
                  <a:srgbClr val="83A300"/>
                </a:solidFill>
                <a:latin typeface="Tahoma" pitchFamily="34" charset="0"/>
                <a:ea typeface="Tahoma" pitchFamily="34" charset="0"/>
                <a:cs typeface="Tahoma" pitchFamily="34" charset="0"/>
              </a:rPr>
              <a:t>PQDIF </a:t>
            </a:r>
            <a:r>
              <a:rPr lang="en-US" altLang="zh-CN" sz="4000" b="1" i="1" dirty="0" smtClean="0">
                <a:solidFill>
                  <a:srgbClr val="333333"/>
                </a:solidFill>
                <a:latin typeface="Tahoma" pitchFamily="34" charset="0"/>
                <a:ea typeface="Tahoma" pitchFamily="34" charset="0"/>
                <a:cs typeface="Tahoma" pitchFamily="34" charset="0"/>
              </a:rPr>
              <a:t>Files from PMC-680i</a:t>
            </a:r>
            <a:endParaRPr lang="en-US" altLang="zh-CN" sz="4000" dirty="0" smtClean="0">
              <a:solidFill>
                <a:srgbClr val="333333"/>
              </a:solidFill>
              <a:latin typeface="Tahoma" pitchFamily="34" charset="0"/>
              <a:ea typeface="Tahoma" pitchFamily="34" charset="0"/>
              <a:cs typeface="Tahoma" pitchFamily="34" charset="0"/>
            </a:endParaRPr>
          </a:p>
        </p:txBody>
      </p:sp>
      <p:sp>
        <p:nvSpPr>
          <p:cNvPr id="5" name="TextBox 11"/>
          <p:cNvSpPr txBox="1">
            <a:spLocks noChangeArrowheads="1"/>
          </p:cNvSpPr>
          <p:nvPr/>
        </p:nvSpPr>
        <p:spPr bwMode="auto">
          <a:xfrm>
            <a:off x="914400" y="5477162"/>
            <a:ext cx="3200400" cy="400110"/>
          </a:xfrm>
          <a:prstGeom prst="rect">
            <a:avLst/>
          </a:prstGeom>
          <a:noFill/>
          <a:ln w="9525">
            <a:noFill/>
            <a:miter lim="800000"/>
            <a:headEnd/>
            <a:tailEnd/>
          </a:ln>
        </p:spPr>
        <p:txBody>
          <a:bodyPr wrap="square">
            <a:spAutoFit/>
          </a:bodyPr>
          <a:lstStyle/>
          <a:p>
            <a:r>
              <a:rPr lang="en-US" altLang="zh-CN" sz="2000" b="1" i="1" dirty="0" smtClean="0">
                <a:solidFill>
                  <a:srgbClr val="E21B5A"/>
                </a:solidFill>
                <a:latin typeface="Arial Unicode MS" pitchFamily="34" charset="-120"/>
                <a:ea typeface="Arial Unicode MS" pitchFamily="34" charset="-120"/>
                <a:cs typeface="Arial Unicode MS" pitchFamily="34" charset="-120"/>
              </a:rPr>
              <a:t>10-Jun -2013 , Alan Hua</a:t>
            </a:r>
            <a:endParaRPr lang="zh-CN" altLang="en-US" sz="2000" b="1" i="1" dirty="0">
              <a:solidFill>
                <a:srgbClr val="E21B5A"/>
              </a:solidFill>
              <a:latin typeface="Arial Unicode MS" pitchFamily="34" charset="-120"/>
              <a:ea typeface="Arial Unicode MS" pitchFamily="34" charset="-120"/>
              <a:cs typeface="Arial Unicode MS"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fontScale="90000"/>
          </a:bodyPr>
          <a:lstStyle/>
          <a:p>
            <a:pPr algn="l"/>
            <a:r>
              <a:rPr lang="en-US" altLang="zh-TW" sz="2000" dirty="0" smtClean="0"/>
              <a:t>Step 2. Type in the FTP IP address of your PMC-680i as follows. For example: my PMC-680i has IP address of 192.168.1.112, so here I type ‘</a:t>
            </a:r>
            <a:r>
              <a:rPr lang="en-US" altLang="zh-TW" sz="2000" b="1" dirty="0" smtClean="0"/>
              <a:t>ftp://192.168.1.112</a:t>
            </a:r>
            <a:r>
              <a:rPr lang="en-US" altLang="zh-TW" sz="2000" dirty="0" smtClean="0"/>
              <a:t>’</a:t>
            </a:r>
            <a:endParaRPr lang="zh-TW" alt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649730"/>
            <a:ext cx="6949440" cy="3558540"/>
          </a:xfrm>
          <a:prstGeom prst="rect">
            <a:avLst/>
          </a:prstGeom>
        </p:spPr>
      </p:pic>
      <p:sp>
        <p:nvSpPr>
          <p:cNvPr id="4" name="圓角矩形 3"/>
          <p:cNvSpPr/>
          <p:nvPr/>
        </p:nvSpPr>
        <p:spPr>
          <a:xfrm>
            <a:off x="1763688" y="1871983"/>
            <a:ext cx="151216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fontScale="90000"/>
          </a:bodyPr>
          <a:lstStyle/>
          <a:p>
            <a:pPr algn="l"/>
            <a:r>
              <a:rPr lang="en-US" altLang="zh-TW" sz="2000" dirty="0"/>
              <a:t>Step 2. Type in the FTP IP address of your PMC-680i as follows. For example: my PMC-680i has IP address of </a:t>
            </a:r>
            <a:r>
              <a:rPr lang="en-US" altLang="zh-TW" sz="2000" dirty="0" smtClean="0"/>
              <a:t>192.168.1.112, </a:t>
            </a:r>
            <a:r>
              <a:rPr lang="en-US" altLang="zh-TW" sz="2000" dirty="0"/>
              <a:t>so here I type ‘</a:t>
            </a:r>
            <a:r>
              <a:rPr lang="en-US" altLang="zh-TW" sz="2000" b="1" dirty="0"/>
              <a:t>ftp://</a:t>
            </a:r>
            <a:r>
              <a:rPr lang="en-US" altLang="zh-TW" sz="2000" b="1" dirty="0" smtClean="0"/>
              <a:t>192.168.1.112</a:t>
            </a:r>
            <a:r>
              <a:rPr lang="en-US" altLang="zh-TW" sz="2000" dirty="0" smtClean="0"/>
              <a:t>’</a:t>
            </a:r>
            <a:endParaRPr lang="zh-TW" altLang="en-US" sz="2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2111375"/>
            <a:ext cx="772795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8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0"/>
            <a:ext cx="7772400" cy="792088"/>
          </a:xfrm>
        </p:spPr>
        <p:txBody>
          <a:bodyPr>
            <a:normAutofit/>
          </a:bodyPr>
          <a:lstStyle/>
          <a:p>
            <a:pPr algn="l"/>
            <a:r>
              <a:rPr lang="en-US" altLang="zh-TW" sz="2000" dirty="0" smtClean="0"/>
              <a:t>Step 2. Press </a:t>
            </a:r>
            <a:r>
              <a:rPr lang="en-US" altLang="zh-TW" sz="2000" b="1" dirty="0" smtClean="0"/>
              <a:t>Alt</a:t>
            </a:r>
            <a:r>
              <a:rPr lang="en-US" altLang="zh-TW" sz="2000" dirty="0" smtClean="0"/>
              <a:t> to display the menu bar, select </a:t>
            </a:r>
            <a:r>
              <a:rPr lang="en-US" altLang="zh-TW" sz="2000" b="1" dirty="0" smtClean="0"/>
              <a:t>View </a:t>
            </a:r>
            <a:r>
              <a:rPr lang="en-US" altLang="zh-TW" sz="2000" b="1" dirty="0" smtClean="0">
                <a:sym typeface="Wingdings" pitchFamily="2" charset="2"/>
              </a:rPr>
              <a:t> Open FTP site in Windows Explorer</a:t>
            </a:r>
            <a:endParaRPr lang="zh-TW" alt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724025"/>
            <a:ext cx="76771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3529013"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11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249863"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標題 1"/>
          <p:cNvSpPr>
            <a:spLocks noGrp="1"/>
          </p:cNvSpPr>
          <p:nvPr>
            <p:ph type="ctrTitle"/>
          </p:nvPr>
        </p:nvSpPr>
        <p:spPr>
          <a:xfrm>
            <a:off x="539552" y="188641"/>
            <a:ext cx="7772400" cy="504056"/>
          </a:xfrm>
        </p:spPr>
        <p:txBody>
          <a:bodyPr>
            <a:normAutofit fontScale="90000"/>
          </a:bodyPr>
          <a:lstStyle/>
          <a:p>
            <a:pPr algn="l"/>
            <a:r>
              <a:rPr lang="en-US" altLang="zh-TW" sz="2000" dirty="0" smtClean="0"/>
              <a:t>Step 3. On the blank area of the right pan, right click the mouse and select ‘</a:t>
            </a:r>
            <a:r>
              <a:rPr lang="en-US" altLang="zh-TW" sz="2000" b="1" dirty="0" smtClean="0"/>
              <a:t>Login As…</a:t>
            </a:r>
            <a:r>
              <a:rPr lang="en-US" altLang="zh-TW" sz="2000" dirty="0" smtClean="0"/>
              <a:t>’</a:t>
            </a:r>
            <a:endParaRPr lang="zh-TW" altLang="en-US" sz="2000" dirty="0"/>
          </a:p>
        </p:txBody>
      </p:sp>
      <p:sp>
        <p:nvSpPr>
          <p:cNvPr id="7" name="圓角矩形 6"/>
          <p:cNvSpPr/>
          <p:nvPr/>
        </p:nvSpPr>
        <p:spPr>
          <a:xfrm>
            <a:off x="5292080" y="4959274"/>
            <a:ext cx="151216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a:bodyPr>
          <a:lstStyle/>
          <a:p>
            <a:pPr algn="l"/>
            <a:r>
              <a:rPr lang="en-US" altLang="zh-TW" sz="2000" dirty="0" smtClean="0"/>
              <a:t>Step 4. </a:t>
            </a:r>
            <a:r>
              <a:rPr lang="en-US" altLang="zh-TW" sz="2000" dirty="0" smtClean="0">
                <a:solidFill>
                  <a:srgbClr val="FF0000"/>
                </a:solidFill>
              </a:rPr>
              <a:t>Login</a:t>
            </a:r>
            <a:r>
              <a:rPr lang="en-US" altLang="zh-TW" sz="2000" dirty="0" smtClean="0"/>
              <a:t> with account name ‘</a:t>
            </a:r>
            <a:r>
              <a:rPr lang="en-US" altLang="zh-TW" sz="2000" b="1" dirty="0" smtClean="0"/>
              <a:t>cet</a:t>
            </a:r>
            <a:r>
              <a:rPr lang="en-US" altLang="zh-TW" sz="2000" dirty="0" smtClean="0"/>
              <a:t>’ and password ‘</a:t>
            </a:r>
            <a:r>
              <a:rPr lang="en-US" altLang="zh-TW" sz="2000" b="1" dirty="0" smtClean="0"/>
              <a:t>680</a:t>
            </a:r>
            <a:r>
              <a:rPr lang="en-US" altLang="zh-TW" sz="2000" dirty="0" smtClean="0"/>
              <a:t>’.</a:t>
            </a:r>
            <a:endParaRPr lang="zh-TW" altLang="en-US" sz="2000" dirty="0"/>
          </a:p>
        </p:txBody>
      </p:sp>
      <p:sp>
        <p:nvSpPr>
          <p:cNvPr id="5" name="圓角矩形 4"/>
          <p:cNvSpPr/>
          <p:nvPr/>
        </p:nvSpPr>
        <p:spPr>
          <a:xfrm>
            <a:off x="3203848" y="2708920"/>
            <a:ext cx="936104"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820" y="1809750"/>
            <a:ext cx="5140106" cy="3779490"/>
          </a:xfrm>
          <a:prstGeom prst="rect">
            <a:avLst/>
          </a:prstGeom>
        </p:spPr>
      </p:pic>
      <p:sp>
        <p:nvSpPr>
          <p:cNvPr id="4" name="Rounded Rectangle 3"/>
          <p:cNvSpPr/>
          <p:nvPr/>
        </p:nvSpPr>
        <p:spPr>
          <a:xfrm>
            <a:off x="3779912" y="2996952"/>
            <a:ext cx="129614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fontScale="90000"/>
          </a:bodyPr>
          <a:lstStyle/>
          <a:p>
            <a:pPr algn="l"/>
            <a:r>
              <a:rPr lang="en-US" altLang="zh-TW" sz="2000" dirty="0" smtClean="0"/>
              <a:t>Step 5. Go to sub-folder ‘</a:t>
            </a:r>
            <a:r>
              <a:rPr lang="en-US" altLang="zh-TW" sz="2000" b="1" dirty="0" smtClean="0"/>
              <a:t>data/PQDIF</a:t>
            </a:r>
            <a:r>
              <a:rPr lang="en-US" altLang="zh-TW" sz="2000" dirty="0" smtClean="0"/>
              <a:t>’, and make copy of these .</a:t>
            </a:r>
            <a:r>
              <a:rPr lang="en-US" altLang="zh-TW" sz="2000" dirty="0" err="1" smtClean="0"/>
              <a:t>pqd</a:t>
            </a:r>
            <a:r>
              <a:rPr lang="en-US" altLang="zh-TW" sz="2000" dirty="0" smtClean="0"/>
              <a:t> files to the destination folder you want</a:t>
            </a:r>
            <a:endParaRPr lang="zh-TW" alt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64"/>
            <a:ext cx="9144000" cy="5477271"/>
          </a:xfrm>
          <a:prstGeom prst="rect">
            <a:avLst/>
          </a:prstGeom>
        </p:spPr>
      </p:pic>
      <p:sp>
        <p:nvSpPr>
          <p:cNvPr id="4" name="圓角矩形 3"/>
          <p:cNvSpPr/>
          <p:nvPr/>
        </p:nvSpPr>
        <p:spPr>
          <a:xfrm>
            <a:off x="1691680" y="953569"/>
            <a:ext cx="223224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247007"/>
            <a:ext cx="7772400" cy="1470025"/>
          </a:xfrm>
        </p:spPr>
        <p:txBody>
          <a:bodyPr>
            <a:normAutofit/>
          </a:bodyPr>
          <a:lstStyle/>
          <a:p>
            <a:r>
              <a:rPr lang="en-US" altLang="zh-TW" dirty="0"/>
              <a:t>2</a:t>
            </a:r>
            <a:r>
              <a:rPr lang="en-US" altLang="zh-TW" dirty="0" smtClean="0"/>
              <a:t>. To Read the PQDIF Files from PMC-680i</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a:bodyPr>
          <a:lstStyle/>
          <a:p>
            <a:pPr algn="l"/>
            <a:r>
              <a:rPr lang="en-US" altLang="zh-TW" sz="2000" dirty="0" smtClean="0"/>
              <a:t>Step 1. Install the ‘</a:t>
            </a:r>
            <a:r>
              <a:rPr lang="en-US" altLang="zh-TW" sz="2000" b="1" dirty="0" smtClean="0"/>
              <a:t>PQDiffractor.exe</a:t>
            </a:r>
            <a:r>
              <a:rPr lang="en-US" altLang="zh-TW" sz="2000" dirty="0" smtClean="0"/>
              <a:t>’ in advance. Start up this program.</a:t>
            </a:r>
            <a:endParaRPr lang="zh-TW" altLang="en-US" sz="2000" dirty="0"/>
          </a:p>
        </p:txBody>
      </p:sp>
      <p:sp>
        <p:nvSpPr>
          <p:cNvPr id="4" name="圓角矩形 3"/>
          <p:cNvSpPr/>
          <p:nvPr/>
        </p:nvSpPr>
        <p:spPr>
          <a:xfrm>
            <a:off x="467544" y="4581128"/>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2736"/>
            <a:ext cx="3878580" cy="46939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969" y="1205382"/>
            <a:ext cx="6287988" cy="4388627"/>
          </a:xfrm>
          <a:prstGeom prst="rect">
            <a:avLst/>
          </a:prstGeom>
        </p:spPr>
      </p:pic>
      <p:sp>
        <p:nvSpPr>
          <p:cNvPr id="7" name="Rounded Rectangle 6"/>
          <p:cNvSpPr/>
          <p:nvPr/>
        </p:nvSpPr>
        <p:spPr>
          <a:xfrm>
            <a:off x="179512" y="4014117"/>
            <a:ext cx="216024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fontScale="90000"/>
          </a:bodyPr>
          <a:lstStyle/>
          <a:p>
            <a:pPr algn="l"/>
            <a:r>
              <a:rPr lang="en-US" altLang="zh-TW" sz="2000" dirty="0" smtClean="0"/>
              <a:t>Step 2. Select ‘</a:t>
            </a:r>
            <a:r>
              <a:rPr lang="en-US" altLang="zh-TW" sz="2000" b="1" dirty="0" smtClean="0"/>
              <a:t>File </a:t>
            </a:r>
            <a:r>
              <a:rPr lang="en-US" altLang="zh-TW" sz="2000" b="1" dirty="0" smtClean="0">
                <a:sym typeface="Wingdings" pitchFamily="2" charset="2"/>
              </a:rPr>
              <a:t> Open</a:t>
            </a:r>
            <a:r>
              <a:rPr lang="en-US" altLang="zh-TW" sz="2000" dirty="0" smtClean="0">
                <a:sym typeface="Wingdings" pitchFamily="2" charset="2"/>
              </a:rPr>
              <a:t>’ then select the PQDIF file you previously saved.</a:t>
            </a:r>
            <a:r>
              <a:rPr lang="en-US" altLang="zh-TW" sz="2000" dirty="0" smtClean="0"/>
              <a:t> </a:t>
            </a:r>
            <a:endParaRPr lang="zh-TW" alt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49717"/>
            <a:ext cx="7353300" cy="51282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204864"/>
            <a:ext cx="7490460" cy="41376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a:bodyPr>
          <a:lstStyle/>
          <a:p>
            <a:pPr algn="l"/>
            <a:r>
              <a:rPr lang="en-US" altLang="zh-TW" sz="2000" dirty="0" smtClean="0"/>
              <a:t>Step 3. Select the record you want to observe from the left pan.</a:t>
            </a:r>
            <a:endParaRPr lang="zh-TW" altLang="en-US" sz="2000" dirty="0"/>
          </a:p>
        </p:txBody>
      </p:sp>
      <p:sp>
        <p:nvSpPr>
          <p:cNvPr id="7"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1: Real-time logs</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68760"/>
            <a:ext cx="7391400" cy="5158740"/>
          </a:xfrm>
          <a:prstGeom prst="rect">
            <a:avLst/>
          </a:prstGeom>
        </p:spPr>
      </p:pic>
      <p:sp>
        <p:nvSpPr>
          <p:cNvPr id="8" name="Rounded Rectangle 7"/>
          <p:cNvSpPr/>
          <p:nvPr/>
        </p:nvSpPr>
        <p:spPr>
          <a:xfrm>
            <a:off x="876300" y="2047930"/>
            <a:ext cx="2399556" cy="1125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899592" y="3416082"/>
            <a:ext cx="23995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899592" y="4136162"/>
            <a:ext cx="2399556"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132856"/>
            <a:ext cx="7772400" cy="1470025"/>
          </a:xfrm>
        </p:spPr>
        <p:txBody>
          <a:bodyPr>
            <a:normAutofit/>
          </a:bodyPr>
          <a:lstStyle/>
          <a:p>
            <a:r>
              <a:rPr lang="en-US" altLang="zh-TW" dirty="0" smtClean="0"/>
              <a:t>What is PQDIF?</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1: Real-time logs </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‘Use Multiple Axes’</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827584" y="6449478"/>
            <a:ext cx="8064896" cy="400110"/>
          </a:xfrm>
          <a:prstGeom prst="rect">
            <a:avLst/>
          </a:prstGeom>
        </p:spPr>
        <p:txBody>
          <a:bodyPr wrap="square">
            <a:spAutoFit/>
          </a:bodyPr>
          <a:lstStyle/>
          <a:p>
            <a:r>
              <a:rPr lang="en-US" sz="2000" i="1" dirty="0">
                <a:solidFill>
                  <a:srgbClr val="00B050"/>
                </a:solidFill>
                <a:effectLst>
                  <a:outerShdw blurRad="38100" dist="38100" dir="2700000" algn="tl">
                    <a:srgbClr val="000000">
                      <a:alpha val="43137"/>
                    </a:srgbClr>
                  </a:outerShdw>
                </a:effectLst>
              </a:rPr>
              <a:t>How to explain the timing relationship in the trend charts and waveform</a:t>
            </a:r>
            <a:r>
              <a:rPr lang="en-US" sz="2000" i="1" dirty="0" smtClean="0">
                <a:solidFill>
                  <a:srgbClr val="00B050"/>
                </a:solidFill>
                <a:effectLst>
                  <a:outerShdw blurRad="38100" dist="38100" dir="2700000" algn="tl">
                    <a:srgbClr val="000000">
                      <a:alpha val="43137"/>
                    </a:srgbClr>
                  </a:outerShdw>
                </a:effectLst>
              </a:rPr>
              <a:t>?</a:t>
            </a:r>
            <a:r>
              <a:rPr lang="en-US" altLang="zh-CN" sz="2000" i="1" dirty="0" smtClean="0">
                <a:solidFill>
                  <a:srgbClr val="00B050"/>
                </a:solidFill>
                <a:effectLst>
                  <a:outerShdw blurRad="38100" dist="38100" dir="2700000" algn="tl">
                    <a:srgbClr val="000000">
                      <a:alpha val="43137"/>
                    </a:srgbClr>
                  </a:outerShdw>
                </a:effectLst>
              </a:rPr>
              <a:t>?</a:t>
            </a:r>
            <a:endParaRPr lang="en-CA" sz="2000" i="1" dirty="0">
              <a:solidFill>
                <a:srgbClr val="00B05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94596"/>
            <a:ext cx="7391400" cy="5158740"/>
          </a:xfrm>
          <a:prstGeom prst="rect">
            <a:avLst/>
          </a:prstGeom>
        </p:spPr>
      </p:pic>
      <p:sp>
        <p:nvSpPr>
          <p:cNvPr id="7" name="Rounded Rectangle 6"/>
          <p:cNvSpPr/>
          <p:nvPr/>
        </p:nvSpPr>
        <p:spPr>
          <a:xfrm>
            <a:off x="971600" y="4161998"/>
            <a:ext cx="230425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971600" y="6034206"/>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2: Real-time logs(Flicker </a:t>
            </a:r>
            <a:r>
              <a:rPr kumimoji="0" lang="en-US" altLang="zh-TW" sz="2000" b="0" i="0" u="none" strike="noStrike" kern="1200" cap="none" spc="0" normalizeH="0" baseline="0" noProof="0" dirty="0" err="1" smtClean="0">
                <a:ln>
                  <a:noFill/>
                </a:ln>
                <a:solidFill>
                  <a:schemeClr val="tx1"/>
                </a:solidFill>
                <a:effectLst/>
                <a:uLnTx/>
                <a:uFillTx/>
                <a:latin typeface="+mj-lt"/>
                <a:ea typeface="+mj-ea"/>
                <a:cs typeface="+mj-cs"/>
              </a:rPr>
              <a:t>Pst</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340768"/>
            <a:ext cx="7391400" cy="51587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3: Real-time logs(Flicker </a:t>
            </a:r>
            <a:r>
              <a:rPr kumimoji="0" lang="en-US" altLang="zh-TW" sz="2000" b="0" i="0" u="none" strike="noStrike" kern="1200" cap="none" spc="0" normalizeH="0" baseline="0" noProof="0" dirty="0" err="1" smtClean="0">
                <a:ln>
                  <a:noFill/>
                </a:ln>
                <a:solidFill>
                  <a:schemeClr val="tx1"/>
                </a:solidFill>
                <a:effectLst/>
                <a:uLnTx/>
                <a:uFillTx/>
                <a:latin typeface="+mj-lt"/>
                <a:ea typeface="+mj-ea"/>
                <a:cs typeface="+mj-cs"/>
              </a:rPr>
              <a:t>Plt</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68760"/>
            <a:ext cx="7391400" cy="51587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4: Group#1 Waveform(higher resolution but shorter duration)</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94596"/>
            <a:ext cx="7391400" cy="5158740"/>
          </a:xfrm>
          <a:prstGeom prst="rect">
            <a:avLst/>
          </a:prstGeom>
        </p:spPr>
      </p:pic>
      <p:sp>
        <p:nvSpPr>
          <p:cNvPr id="4" name="Rectangle 3"/>
          <p:cNvSpPr/>
          <p:nvPr/>
        </p:nvSpPr>
        <p:spPr>
          <a:xfrm>
            <a:off x="5508104" y="2564904"/>
            <a:ext cx="288032" cy="3240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868144" y="2780928"/>
            <a:ext cx="1872208" cy="646331"/>
          </a:xfrm>
          <a:prstGeom prst="rect">
            <a:avLst/>
          </a:prstGeom>
          <a:noFill/>
        </p:spPr>
        <p:txBody>
          <a:bodyPr wrap="square" rtlCol="0">
            <a:spAutoFit/>
          </a:bodyPr>
          <a:lstStyle/>
          <a:p>
            <a:r>
              <a:rPr lang="en-CA" sz="1200" b="1" dirty="0" smtClean="0"/>
              <a:t>Zoom in: </a:t>
            </a:r>
          </a:p>
          <a:p>
            <a:r>
              <a:rPr lang="en-CA" sz="1200" dirty="0" smtClean="0"/>
              <a:t>Drag </a:t>
            </a:r>
            <a:r>
              <a:rPr lang="en-CA" sz="1200" dirty="0"/>
              <a:t>the mouse to select a region from top to bottom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177323"/>
            <a:ext cx="7391400" cy="5158740"/>
          </a:xfrm>
          <a:prstGeom prst="rect">
            <a:avLst/>
          </a:prstGeom>
        </p:spPr>
      </p:pic>
      <p:sp>
        <p:nvSpPr>
          <p:cNvPr id="6" name="Rounded Rectangle 5"/>
          <p:cNvSpPr/>
          <p:nvPr/>
        </p:nvSpPr>
        <p:spPr>
          <a:xfrm>
            <a:off x="4860032" y="6060949"/>
            <a:ext cx="1080120" cy="275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4: Group#1 Waveform</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Zoom</a:t>
            </a:r>
            <a:r>
              <a:rPr kumimoji="0" lang="en-US" altLang="zh-TW" sz="2000" b="0" i="0" u="none" strike="noStrike" kern="1200" cap="none" spc="0" normalizeH="0" noProof="0" dirty="0" smtClean="0">
                <a:ln>
                  <a:noFill/>
                </a:ln>
                <a:solidFill>
                  <a:schemeClr val="tx1"/>
                </a:solidFill>
                <a:effectLst/>
                <a:uLnTx/>
                <a:uFillTx/>
                <a:latin typeface="+mj-lt"/>
                <a:ea typeface="+mj-ea"/>
                <a:cs typeface="+mj-cs"/>
                <a:sym typeface="Wingdings" pitchFamily="2" charset="2"/>
              </a:rPr>
              <a:t> in</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標題 1"/>
          <p:cNvSpPr txBox="1">
            <a:spLocks/>
          </p:cNvSpPr>
          <p:nvPr/>
        </p:nvSpPr>
        <p:spPr>
          <a:xfrm>
            <a:off x="1115616" y="6237312"/>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Move this bar to move the waveform forward or backward.</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8136904" cy="504056"/>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4: Group#1 Waveform</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Use Multiple Axes with </a:t>
            </a:r>
            <a:r>
              <a:rPr kumimoji="0" lang="en-US" altLang="zh-TW" sz="2000" b="0" i="0" u="none" strike="noStrike" kern="1200" cap="none" spc="0" normalizeH="0" baseline="0" noProof="0" dirty="0" err="1" smtClean="0">
                <a:ln>
                  <a:noFill/>
                </a:ln>
                <a:solidFill>
                  <a:schemeClr val="tx1"/>
                </a:solidFill>
                <a:effectLst/>
                <a:uLnTx/>
                <a:uFillTx/>
                <a:latin typeface="+mj-lt"/>
                <a:ea typeface="+mj-ea"/>
                <a:cs typeface="+mj-cs"/>
                <a:sym typeface="Wingdings" pitchFamily="2" charset="2"/>
              </a:rPr>
              <a:t>Van,Vbn,Vcn</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at</a:t>
            </a:r>
            <a:r>
              <a:rPr kumimoji="0" lang="en-US" altLang="zh-TW" sz="2000" b="0" i="0" u="none" strike="noStrike" kern="1200" cap="none" spc="0" normalizeH="0" noProof="0" dirty="0" smtClean="0">
                <a:ln>
                  <a:noFill/>
                </a:ln>
                <a:solidFill>
                  <a:schemeClr val="tx1"/>
                </a:solidFill>
                <a:effectLst/>
                <a:uLnTx/>
                <a:uFillTx/>
                <a:latin typeface="+mj-lt"/>
                <a:ea typeface="+mj-ea"/>
                <a:cs typeface="+mj-cs"/>
                <a:sym typeface="Wingdings" pitchFamily="2" charset="2"/>
              </a:rPr>
              <a:t> same time</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22588"/>
            <a:ext cx="7391400" cy="51587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a:spcBef>
                <a:spcPct val="0"/>
              </a:spcBef>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5: Group#2 Waveform</a:t>
            </a:r>
            <a:r>
              <a:rPr lang="en-US" altLang="zh-TW" sz="2000" dirty="0" smtClean="0"/>
              <a:t>(lower </a:t>
            </a:r>
            <a:r>
              <a:rPr lang="en-US" altLang="zh-TW" sz="2000" dirty="0"/>
              <a:t>resolution but </a:t>
            </a:r>
            <a:r>
              <a:rPr lang="en-US" altLang="zh-TW" sz="2000" dirty="0" smtClean="0"/>
              <a:t>extended </a:t>
            </a:r>
            <a:r>
              <a:rPr lang="en-US" altLang="zh-TW" sz="2000" dirty="0"/>
              <a:t>duration</a:t>
            </a:r>
            <a:r>
              <a:rPr lang="en-US" altLang="zh-TW" sz="2000" dirty="0" smtClean="0"/>
              <a:t>)</a:t>
            </a:r>
            <a:endParaRPr lang="zh-TW" alt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22588"/>
            <a:ext cx="7391400" cy="51587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5: Group#2 Waveform</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Zoom in</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22588"/>
            <a:ext cx="7391400" cy="5158740"/>
          </a:xfrm>
          <a:prstGeom prst="rect">
            <a:avLst/>
          </a:prstGeom>
        </p:spPr>
      </p:pic>
      <p:sp>
        <p:nvSpPr>
          <p:cNvPr id="4" name="Rounded Rectangle 3"/>
          <p:cNvSpPr/>
          <p:nvPr/>
        </p:nvSpPr>
        <p:spPr>
          <a:xfrm>
            <a:off x="4031940" y="6142010"/>
            <a:ext cx="969876" cy="2031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標題 1"/>
          <p:cNvSpPr txBox="1">
            <a:spLocks/>
          </p:cNvSpPr>
          <p:nvPr/>
        </p:nvSpPr>
        <p:spPr>
          <a:xfrm>
            <a:off x="1115616" y="6309320"/>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Move this bar to move the waveform forward or backward.</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8208912"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5: Group#1 Waveform</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Use Multiple Axes with </a:t>
            </a:r>
            <a:r>
              <a:rPr kumimoji="0" lang="en-US" altLang="zh-TW" sz="2000" b="0" i="0" u="none" strike="noStrike" kern="1200" cap="none" spc="0" normalizeH="0" baseline="0" noProof="0" dirty="0" err="1" smtClean="0">
                <a:ln>
                  <a:noFill/>
                </a:ln>
                <a:solidFill>
                  <a:schemeClr val="tx1"/>
                </a:solidFill>
                <a:effectLst/>
                <a:uLnTx/>
                <a:uFillTx/>
                <a:latin typeface="+mj-lt"/>
                <a:ea typeface="+mj-ea"/>
                <a:cs typeface="+mj-cs"/>
                <a:sym typeface="Wingdings" pitchFamily="2" charset="2"/>
              </a:rPr>
              <a:t>Van,Vbn,Vcn</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a:t>
            </a:r>
            <a:r>
              <a:rPr kumimoji="0" lang="en-US" altLang="zh-TW" sz="2000" b="0" i="0" u="none" strike="noStrike" kern="1200" cap="none" spc="0" normalizeH="0" baseline="0" noProof="0" dirty="0" err="1" smtClean="0">
                <a:ln>
                  <a:noFill/>
                </a:ln>
                <a:solidFill>
                  <a:schemeClr val="tx1"/>
                </a:solidFill>
                <a:effectLst/>
                <a:uLnTx/>
                <a:uFillTx/>
                <a:latin typeface="+mj-lt"/>
                <a:ea typeface="+mj-ea"/>
                <a:cs typeface="+mj-cs"/>
                <a:sym typeface="Wingdings" pitchFamily="2" charset="2"/>
              </a:rPr>
              <a:t>Ia,Ib,Ic</a:t>
            </a: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 at</a:t>
            </a:r>
            <a:r>
              <a:rPr kumimoji="0" lang="en-US" altLang="zh-TW" sz="2000" b="0" i="0" u="none" strike="noStrike" kern="1200" cap="none" spc="0" normalizeH="0" noProof="0" dirty="0" smtClean="0">
                <a:ln>
                  <a:noFill/>
                </a:ln>
                <a:solidFill>
                  <a:schemeClr val="tx1"/>
                </a:solidFill>
                <a:effectLst/>
                <a:uLnTx/>
                <a:uFillTx/>
                <a:latin typeface="+mj-lt"/>
                <a:ea typeface="+mj-ea"/>
                <a:cs typeface="+mj-cs"/>
                <a:sym typeface="Wingdings" pitchFamily="2" charset="2"/>
              </a:rPr>
              <a:t> same time</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340768"/>
            <a:ext cx="7391400" cy="51587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j-ea"/>
                <a:cs typeface="+mj-cs"/>
              </a:rPr>
              <a:t>Part 6: RMS Variation</a:t>
            </a: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22588"/>
            <a:ext cx="7391400" cy="51587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11188" y="382498"/>
            <a:ext cx="7956550" cy="6124754"/>
          </a:xfrm>
          <a:prstGeom prst="rect">
            <a:avLst/>
          </a:prstGeom>
          <a:noFill/>
          <a:ln w="9525">
            <a:noFill/>
            <a:miter lim="800000"/>
            <a:headEnd/>
            <a:tailEnd/>
          </a:ln>
          <a:effectLst/>
        </p:spPr>
        <p:txBody>
          <a:bodyPr anchor="ctr">
            <a:spAutoFit/>
          </a:bodyPr>
          <a:lstStyle/>
          <a:p>
            <a:r>
              <a:rPr lang="en-US" altLang="zh-TW" sz="2400" b="1" dirty="0" smtClean="0"/>
              <a:t>PQDIF: Power </a:t>
            </a:r>
            <a:r>
              <a:rPr lang="en-US" altLang="zh-TW" sz="2400" b="1" dirty="0"/>
              <a:t>Quality Data Interchange </a:t>
            </a:r>
            <a:r>
              <a:rPr lang="en-US" altLang="zh-TW" sz="2400" b="1" dirty="0" smtClean="0"/>
              <a:t>Format</a:t>
            </a:r>
          </a:p>
          <a:p>
            <a:endParaRPr lang="en-US" altLang="zh-TW" sz="1600" dirty="0" smtClean="0"/>
          </a:p>
          <a:p>
            <a:r>
              <a:rPr lang="en-US" altLang="zh-TW" sz="1600" dirty="0" smtClean="0"/>
              <a:t>Over </a:t>
            </a:r>
            <a:r>
              <a:rPr lang="en-US" altLang="zh-TW" sz="1600" dirty="0"/>
              <a:t>the last several years, the Electric Power Research Institute (EPRI) and one of its contractors (</a:t>
            </a:r>
            <a:r>
              <a:rPr lang="en-US" altLang="zh-TW" sz="1600" dirty="0" err="1"/>
              <a:t>Electrotek</a:t>
            </a:r>
            <a:r>
              <a:rPr lang="en-US" altLang="zh-TW" sz="1600" dirty="0"/>
              <a:t> Concepts, Inc.) have been developing </a:t>
            </a:r>
            <a:r>
              <a:rPr lang="en-US" altLang="zh-TW" sz="1600" dirty="0">
                <a:solidFill>
                  <a:srgbClr val="FF0000"/>
                </a:solidFill>
              </a:rPr>
              <a:t>a vendor independent interchange format for power quality related information</a:t>
            </a:r>
            <a:r>
              <a:rPr lang="en-US" altLang="zh-TW" sz="1600" dirty="0"/>
              <a:t>. </a:t>
            </a:r>
          </a:p>
          <a:p>
            <a:r>
              <a:rPr lang="en-US" altLang="zh-TW" sz="1600" dirty="0"/>
              <a:t>In 1996, EPRI and </a:t>
            </a:r>
            <a:r>
              <a:rPr lang="en-US" altLang="zh-TW" sz="1600" dirty="0" err="1"/>
              <a:t>Electrotek</a:t>
            </a:r>
            <a:r>
              <a:rPr lang="en-US" altLang="zh-TW" sz="1600" dirty="0"/>
              <a:t> placed PQDIF in the public domain to facilitate the interchange of power quality data between interested parties. EPRI and </a:t>
            </a:r>
            <a:r>
              <a:rPr lang="en-US" altLang="zh-TW" sz="1600" dirty="0" err="1"/>
              <a:t>Electrotek</a:t>
            </a:r>
            <a:r>
              <a:rPr lang="en-US" altLang="zh-TW" sz="1600" dirty="0"/>
              <a:t> have also offered the format, sample source code, and documentation to the IEEE 1159.3 task force as a possible initial format to meet that groups requirements. </a:t>
            </a:r>
          </a:p>
          <a:p>
            <a:r>
              <a:rPr lang="en-US" altLang="zh-TW" sz="1600" dirty="0"/>
              <a:t>Complete background information, documentation, and sample source code for PQDIF can be found at the following URL: </a:t>
            </a:r>
            <a:r>
              <a:rPr lang="en-US" altLang="zh-TW" sz="1600" dirty="0" smtClean="0">
                <a:hlinkClick r:id="rId3"/>
              </a:rPr>
              <a:t>http://grouper.ieee.org/groups/1159/3/docs.html</a:t>
            </a:r>
            <a:endParaRPr lang="en-US" altLang="zh-TW" sz="1600" dirty="0" smtClean="0"/>
          </a:p>
          <a:p>
            <a:r>
              <a:rPr lang="en-US" altLang="zh-TW" sz="1600" dirty="0" smtClean="0"/>
              <a:t>Since </a:t>
            </a:r>
            <a:r>
              <a:rPr lang="en-US" altLang="zh-TW" sz="1600" dirty="0"/>
              <a:t>the materials available are quite extensive, instructions exist on this site to obtain a free CD-ROM containing all of the documentation, examples, and additional utility programs not found on the WWW site. </a:t>
            </a:r>
          </a:p>
          <a:p>
            <a:r>
              <a:rPr lang="en-US" altLang="zh-TW" sz="1600" dirty="0">
                <a:solidFill>
                  <a:srgbClr val="FF0000"/>
                </a:solidFill>
              </a:rPr>
              <a:t>PQDIF is also being used as one of the standard formats for arbitrary waveform, spectrum, and power quality data i</a:t>
            </a:r>
            <a:r>
              <a:rPr lang="en-US" altLang="zh-TW" sz="1600" dirty="0"/>
              <a:t>n the Utility Communication Architecture (UCA) Generic Object Models for Substation and Feeder Equipment (GOMSFE). UCA is a 10+ year old EPRI initiative that was placed into the public domain several years ago and is now in the process of being turned over to the IEEE and published as an IEEE technical report. This work is being coordinated via IEEE Standards Coordinating Committee 36 chaired by Joe </a:t>
            </a:r>
            <a:r>
              <a:rPr lang="en-US" altLang="zh-TW" sz="1600" dirty="0" err="1"/>
              <a:t>Koepfinger</a:t>
            </a:r>
            <a:r>
              <a:rPr lang="en-US" altLang="zh-TW" sz="1600" dirty="0"/>
              <a:t>. Its permanent home will be in the IEC Technical Committee 57, working groups 10, 11 and 12 where it will be harmonized with related work. This harmonization has been underway for some time now. A new WWW site is available for more information on UCA: </a:t>
            </a:r>
            <a:r>
              <a:rPr lang="en-US" altLang="zh-TW" sz="1600" dirty="0">
                <a:hlinkClick r:id="rId4"/>
              </a:rPr>
              <a:t>http://www.ucaforum.org/</a:t>
            </a:r>
            <a:r>
              <a:rPr lang="en-US" altLang="zh-TW" sz="16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683568" y="764704"/>
            <a:ext cx="777240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Rectangle 1"/>
          <p:cNvSpPr/>
          <p:nvPr/>
        </p:nvSpPr>
        <p:spPr>
          <a:xfrm>
            <a:off x="683568" y="2636912"/>
            <a:ext cx="7992888" cy="954107"/>
          </a:xfrm>
          <a:prstGeom prst="rect">
            <a:avLst/>
          </a:prstGeom>
        </p:spPr>
        <p:txBody>
          <a:bodyPr wrap="square">
            <a:spAutoFit/>
          </a:bodyPr>
          <a:lstStyle/>
          <a:p>
            <a:r>
              <a:rPr lang="en-US" sz="2800" i="1" dirty="0">
                <a:solidFill>
                  <a:srgbClr val="00B050"/>
                </a:solidFill>
                <a:effectLst>
                  <a:outerShdw blurRad="38100" dist="38100" dir="2700000" algn="tl">
                    <a:srgbClr val="000000">
                      <a:alpha val="43137"/>
                    </a:srgbClr>
                  </a:outerShdw>
                </a:effectLst>
              </a:rPr>
              <a:t>if the design of the PQDIF file structure is appropriate and useful and can even win over our </a:t>
            </a:r>
            <a:r>
              <a:rPr lang="en-US" sz="2800" i="1" dirty="0" smtClean="0">
                <a:solidFill>
                  <a:srgbClr val="00B050"/>
                </a:solidFill>
                <a:effectLst>
                  <a:outerShdw blurRad="38100" dist="38100" dir="2700000" algn="tl">
                    <a:srgbClr val="000000">
                      <a:alpha val="43137"/>
                    </a:srgbClr>
                  </a:outerShdw>
                </a:effectLst>
              </a:rPr>
              <a:t>competitors</a:t>
            </a:r>
            <a:r>
              <a:rPr lang="en-US" altLang="zh-CN" sz="2800" i="1" dirty="0" smtClean="0">
                <a:solidFill>
                  <a:srgbClr val="00B050"/>
                </a:solidFill>
                <a:effectLst>
                  <a:outerShdw blurRad="38100" dist="38100" dir="2700000" algn="tl">
                    <a:srgbClr val="000000">
                      <a:alpha val="43137"/>
                    </a:srgbClr>
                  </a:outerShdw>
                </a:effectLst>
              </a:rPr>
              <a:t>???</a:t>
            </a:r>
            <a:endParaRPr lang="en-CA" sz="2800"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37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標題 1"/>
          <p:cNvSpPr>
            <a:spLocks noGrp="1"/>
          </p:cNvSpPr>
          <p:nvPr>
            <p:ph type="ctrTitle"/>
          </p:nvPr>
        </p:nvSpPr>
        <p:spPr>
          <a:xfrm>
            <a:off x="683568" y="476672"/>
            <a:ext cx="7772400" cy="5904656"/>
          </a:xfrm>
        </p:spPr>
        <p:txBody>
          <a:bodyPr>
            <a:normAutofit/>
          </a:bodyPr>
          <a:lstStyle/>
          <a:p>
            <a:pPr algn="l"/>
            <a:r>
              <a:rPr lang="en-US" altLang="zh-TW" dirty="0" smtClean="0"/>
              <a:t>In short, a PQDIF file contains the real-time RMS measurements, waveforms, </a:t>
            </a:r>
            <a:r>
              <a:rPr lang="en-US" altLang="zh-TW" dirty="0" err="1" smtClean="0"/>
              <a:t>phasors</a:t>
            </a:r>
            <a:r>
              <a:rPr lang="en-US" altLang="zh-TW" dirty="0" smtClean="0"/>
              <a:t> information from a single event.</a:t>
            </a:r>
            <a:br>
              <a:rPr lang="en-US" altLang="zh-TW" dirty="0" smtClean="0"/>
            </a:br>
            <a:r>
              <a:rPr lang="en-US" altLang="zh-TW" dirty="0" smtClean="0"/>
              <a:t>Thus, it is used as event analysis material by cross reference of these records.</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132856"/>
            <a:ext cx="7772400" cy="1470025"/>
          </a:xfrm>
        </p:spPr>
        <p:txBody>
          <a:bodyPr>
            <a:normAutofit/>
          </a:bodyPr>
          <a:lstStyle/>
          <a:p>
            <a:r>
              <a:rPr lang="en-US" altLang="zh-TW" dirty="0" smtClean="0"/>
              <a:t>The Capability of PMC-680i for PQDIF</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467544" y="548681"/>
            <a:ext cx="7956550" cy="1077218"/>
          </a:xfrm>
          <a:prstGeom prst="rect">
            <a:avLst/>
          </a:prstGeom>
          <a:noFill/>
          <a:ln w="9525">
            <a:noFill/>
            <a:miter lim="800000"/>
            <a:headEnd/>
            <a:tailEnd/>
          </a:ln>
          <a:effectLst/>
        </p:spPr>
        <p:txBody>
          <a:bodyPr anchor="ctr">
            <a:spAutoFit/>
          </a:bodyPr>
          <a:lstStyle/>
          <a:p>
            <a:r>
              <a:rPr lang="en-US" altLang="zh-TW" sz="1600" dirty="0" smtClean="0"/>
              <a:t>The PMC-680i equips with 4GB/8GB of internal configurable memory to store measurements and records including the PQDIF files.</a:t>
            </a:r>
          </a:p>
          <a:p>
            <a:r>
              <a:rPr lang="en-US" altLang="zh-TW" sz="1600" dirty="0" smtClean="0"/>
              <a:t>Depends on the frequency of occurrence of the event, the PMC-680i can store about 6 months of PQDIF files including the following data:</a:t>
            </a:r>
          </a:p>
        </p:txBody>
      </p:sp>
      <p:graphicFrame>
        <p:nvGraphicFramePr>
          <p:cNvPr id="9" name="表格 8"/>
          <p:cNvGraphicFramePr>
            <a:graphicFrameLocks noGrp="1"/>
          </p:cNvGraphicFramePr>
          <p:nvPr/>
        </p:nvGraphicFramePr>
        <p:xfrm>
          <a:off x="899592" y="1890095"/>
          <a:ext cx="6720408" cy="3555128"/>
        </p:xfrm>
        <a:graphic>
          <a:graphicData uri="http://schemas.openxmlformats.org/drawingml/2006/table">
            <a:tbl>
              <a:tblPr/>
              <a:tblGrid>
                <a:gridCol w="1672635"/>
                <a:gridCol w="3424919"/>
                <a:gridCol w="816405"/>
                <a:gridCol w="806449"/>
              </a:tblGrid>
              <a:tr h="219066">
                <a:tc>
                  <a:txBody>
                    <a:bodyPr/>
                    <a:lstStyle/>
                    <a:p>
                      <a:pPr algn="l" fontAlgn="ctr"/>
                      <a:r>
                        <a:rPr lang="en-US" sz="1100" b="1" i="0" u="none" strike="noStrike" dirty="0">
                          <a:solidFill>
                            <a:srgbClr val="000000"/>
                          </a:solidFill>
                          <a:latin typeface="Calibri"/>
                        </a:rPr>
                        <a:t>PQ Category</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100" b="1" i="0" u="none" strike="noStrike">
                          <a:solidFill>
                            <a:srgbClr val="000000"/>
                          </a:solidFill>
                          <a:latin typeface="Calibri"/>
                        </a:rPr>
                        <a:t>PQ Parameters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100" b="1" i="0" u="none" strike="noStrike">
                          <a:solidFill>
                            <a:srgbClr val="000000"/>
                          </a:solidFill>
                          <a:latin typeface="Calibri"/>
                        </a:rPr>
                        <a:t>Phase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100" b="1" i="0" u="none" strike="noStrike">
                          <a:solidFill>
                            <a:srgbClr val="000000"/>
                          </a:solidFill>
                          <a:latin typeface="Calibri"/>
                        </a:rPr>
                        <a:t>Duration</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9066">
                <a:tc>
                  <a:txBody>
                    <a:bodyPr/>
                    <a:lstStyle/>
                    <a:p>
                      <a:pPr algn="l" fontAlgn="ctr"/>
                      <a:r>
                        <a:rPr lang="en-US" sz="1100" b="0" i="0" u="none" strike="noStrike">
                          <a:solidFill>
                            <a:srgbClr val="000000"/>
                          </a:solidFill>
                          <a:latin typeface="Calibri"/>
                        </a:rPr>
                        <a:t>V rms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V ln</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ABC+U4</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V rms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Vll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AB+BC+CA</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I rms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ABC+I4+I5</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102">
                <a:tc>
                  <a:txBody>
                    <a:bodyPr/>
                    <a:lstStyle/>
                    <a:p>
                      <a:pPr algn="l" fontAlgn="ctr"/>
                      <a:r>
                        <a:rPr lang="en-US" sz="1100" b="0" i="0" u="none" strike="noStrike" dirty="0">
                          <a:solidFill>
                            <a:srgbClr val="000000"/>
                          </a:solidFill>
                          <a:latin typeface="Calibri"/>
                        </a:rPr>
                        <a:t>V Harmonics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V THD,V TOHD,V TEHD,V fund, V 2nd</a:t>
                      </a:r>
                      <a:r>
                        <a:rPr lang="en-US" sz="1100" b="0" i="0" u="none" strike="noStrike">
                          <a:solidFill>
                            <a:srgbClr val="000000"/>
                          </a:solidFill>
                          <a:latin typeface="Arial Unicode MS"/>
                        </a:rPr>
                        <a:t>－</a:t>
                      </a:r>
                      <a:r>
                        <a:rPr lang="en-US" sz="1100" b="0" i="0" u="none" strike="noStrike">
                          <a:solidFill>
                            <a:srgbClr val="000000"/>
                          </a:solidFill>
                          <a:latin typeface="Calibri"/>
                        </a:rPr>
                        <a:t>63rdHD</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ABC+U4</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102">
                <a:tc>
                  <a:txBody>
                    <a:bodyPr/>
                    <a:lstStyle/>
                    <a:p>
                      <a:pPr algn="l" fontAlgn="ctr"/>
                      <a:r>
                        <a:rPr lang="en-US" sz="1100" b="0" i="0" u="none" strike="noStrike">
                          <a:solidFill>
                            <a:srgbClr val="000000"/>
                          </a:solidFill>
                          <a:latin typeface="Calibri"/>
                        </a:rPr>
                        <a:t>I Harmonics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1100" b="0" i="0" u="none" strike="noStrike">
                          <a:solidFill>
                            <a:srgbClr val="000000"/>
                          </a:solidFill>
                          <a:latin typeface="Calibri"/>
                        </a:rPr>
                        <a:t>I THD,I TOHD,I TEHD,I fund, I 2nd</a:t>
                      </a:r>
                      <a:r>
                        <a:rPr lang="nn-NO" sz="1100" b="0" i="0" u="none" strike="noStrike">
                          <a:solidFill>
                            <a:srgbClr val="000000"/>
                          </a:solidFill>
                          <a:latin typeface="Arial Unicode MS"/>
                        </a:rPr>
                        <a:t>－</a:t>
                      </a:r>
                      <a:r>
                        <a:rPr lang="nn-NO" sz="1100" b="0" i="0" u="none" strike="noStrike">
                          <a:solidFill>
                            <a:srgbClr val="000000"/>
                          </a:solidFill>
                          <a:latin typeface="Calibri"/>
                        </a:rPr>
                        <a:t>64rdHD</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ABC+I4+I5</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V unbalance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Positive, Negative, Zero Sequence &amp; Unbalance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dirty="0">
                          <a:solidFill>
                            <a:srgbClr val="000000"/>
                          </a:solidFill>
                          <a:latin typeface="Calibri"/>
                        </a:rPr>
                        <a:t>I unbalance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Positive, Negative, Zero Sequence &amp; Unbalance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Flicker short term</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10-MIN</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Flicker long term</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2-HOUR</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Power total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P/Q/S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ABC+Total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Power of Fundamental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P/Q/S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ABC+Total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Power of Harmonics</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P</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ABC+Total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Power Factor</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PF/DF</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ABC+Total</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dirty="0">
                          <a:solidFill>
                            <a:srgbClr val="000000"/>
                          </a:solidFill>
                          <a:latin typeface="Calibri"/>
                        </a:rPr>
                        <a:t>Freq</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66">
                <a:tc>
                  <a:txBody>
                    <a:bodyPr/>
                    <a:lstStyle/>
                    <a:p>
                      <a:pPr algn="l" fontAlgn="ctr"/>
                      <a:r>
                        <a:rPr lang="en-US" sz="1100" b="0" i="0" u="none" strike="noStrike">
                          <a:solidFill>
                            <a:srgbClr val="000000"/>
                          </a:solidFill>
                          <a:latin typeface="Calibri"/>
                        </a:rPr>
                        <a:t>V deviation</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latin typeface="Calibri"/>
                        </a:rPr>
                        <a:t>　</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ABC</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150-CYCLE</a:t>
                      </a:r>
                    </a:p>
                  </a:txBody>
                  <a:tcPr marL="5419" marR="5419" marT="5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247007"/>
            <a:ext cx="7772400" cy="1470025"/>
          </a:xfrm>
        </p:spPr>
        <p:txBody>
          <a:bodyPr>
            <a:normAutofit/>
          </a:bodyPr>
          <a:lstStyle/>
          <a:p>
            <a:r>
              <a:rPr lang="en-US" altLang="zh-TW" dirty="0" smtClean="0"/>
              <a:t>1. To Download the PQDIF Files from PMC-680i</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833813"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標題 1"/>
          <p:cNvSpPr>
            <a:spLocks noGrp="1"/>
          </p:cNvSpPr>
          <p:nvPr>
            <p:ph type="ctrTitle"/>
          </p:nvPr>
        </p:nvSpPr>
        <p:spPr>
          <a:xfrm>
            <a:off x="539552" y="188640"/>
            <a:ext cx="8364686" cy="1440160"/>
          </a:xfrm>
        </p:spPr>
        <p:txBody>
          <a:bodyPr>
            <a:normAutofit/>
          </a:bodyPr>
          <a:lstStyle/>
          <a:p>
            <a:pPr algn="l"/>
            <a:r>
              <a:rPr lang="en-US" altLang="zh-TW" sz="2000" dirty="0" smtClean="0"/>
              <a:t>Step 1. Firstly, simply open </a:t>
            </a:r>
            <a:r>
              <a:rPr lang="en-US" altLang="zh-TW" sz="2000" b="1" dirty="0" smtClean="0">
                <a:solidFill>
                  <a:srgbClr val="FF0000"/>
                </a:solidFill>
              </a:rPr>
              <a:t>Windows Explorer </a:t>
            </a:r>
            <a:r>
              <a:rPr lang="en-US" altLang="zh-TW" sz="2000" dirty="0" smtClean="0"/>
              <a:t>(Method 1)</a:t>
            </a:r>
            <a:br>
              <a:rPr lang="en-US" altLang="zh-TW" sz="2000" dirty="0" smtClean="0"/>
            </a:br>
            <a:r>
              <a:rPr lang="en-US" altLang="zh-TW" sz="2000" b="1" dirty="0">
                <a:solidFill>
                  <a:srgbClr val="FF0000"/>
                </a:solidFill>
              </a:rPr>
              <a:t> </a:t>
            </a:r>
            <a:r>
              <a:rPr lang="en-US" altLang="zh-TW" sz="2000" b="1" dirty="0" smtClean="0">
                <a:solidFill>
                  <a:srgbClr val="FF0000"/>
                </a:solidFill>
              </a:rPr>
              <a:t>             </a:t>
            </a:r>
            <a:r>
              <a:rPr lang="en-US" altLang="zh-TW" sz="2000" dirty="0" smtClean="0"/>
              <a:t>A. Click </a:t>
            </a:r>
            <a:r>
              <a:rPr lang="en-US" altLang="zh-TW" sz="2000" b="1" dirty="0" smtClean="0"/>
              <a:t>Start </a:t>
            </a:r>
            <a:r>
              <a:rPr lang="en-US" altLang="zh-TW" sz="2000" b="1" dirty="0" smtClean="0">
                <a:sym typeface="Wingdings" pitchFamily="2" charset="2"/>
              </a:rPr>
              <a:t> </a:t>
            </a:r>
            <a:r>
              <a:rPr lang="en-US" altLang="zh-TW" sz="2000" b="1" dirty="0" smtClean="0"/>
              <a:t>Computer </a:t>
            </a:r>
            <a:r>
              <a:rPr lang="en-US" altLang="zh-TW" sz="2000" b="1" dirty="0" smtClean="0">
                <a:sym typeface="Wingdings" pitchFamily="2" charset="2"/>
              </a:rPr>
              <a:t> Libraries</a:t>
            </a:r>
            <a:r>
              <a:rPr lang="en-US" altLang="zh-TW" sz="2000" dirty="0" smtClean="0">
                <a:sym typeface="Wingdings" pitchFamily="2" charset="2"/>
              </a:rPr>
              <a:t/>
            </a:r>
            <a:br>
              <a:rPr lang="en-US" altLang="zh-TW" sz="2000" dirty="0" smtClean="0">
                <a:sym typeface="Wingdings" pitchFamily="2" charset="2"/>
              </a:rPr>
            </a:br>
            <a:r>
              <a:rPr lang="en-US" altLang="zh-TW" sz="2000" dirty="0">
                <a:sym typeface="Wingdings" pitchFamily="2" charset="2"/>
              </a:rPr>
              <a:t> </a:t>
            </a:r>
            <a:r>
              <a:rPr lang="en-US" altLang="zh-TW" sz="2000" dirty="0" smtClean="0">
                <a:sym typeface="Wingdings" pitchFamily="2" charset="2"/>
              </a:rPr>
              <a:t>             B. Type </a:t>
            </a:r>
            <a:r>
              <a:rPr lang="en-US" altLang="zh-TW" sz="2000" b="1" dirty="0" smtClean="0">
                <a:sym typeface="Wingdings" pitchFamily="2" charset="2"/>
              </a:rPr>
              <a:t>w</a:t>
            </a:r>
            <a:r>
              <a:rPr lang="en-US" altLang="zh-TW" sz="2000" dirty="0" smtClean="0">
                <a:sym typeface="Wingdings" pitchFamily="2" charset="2"/>
              </a:rPr>
              <a:t> in the run box and select </a:t>
            </a:r>
            <a:r>
              <a:rPr lang="en-US" altLang="zh-TW" sz="2000" b="1" dirty="0" smtClean="0">
                <a:sym typeface="Wingdings" pitchFamily="2" charset="2"/>
              </a:rPr>
              <a:t>Windows Explorer </a:t>
            </a:r>
            <a:r>
              <a:rPr lang="en-US" altLang="zh-TW" sz="2000" dirty="0" smtClean="0">
                <a:sym typeface="Wingdings" pitchFamily="2" charset="2"/>
              </a:rPr>
              <a:t>from Programs</a:t>
            </a:r>
            <a:endParaRPr lang="zh-TW" alt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478" y="2492896"/>
            <a:ext cx="6842760" cy="35737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ctrTitle"/>
          </p:nvPr>
        </p:nvSpPr>
        <p:spPr>
          <a:xfrm>
            <a:off x="539552" y="188641"/>
            <a:ext cx="7772400" cy="504056"/>
          </a:xfrm>
        </p:spPr>
        <p:txBody>
          <a:bodyPr>
            <a:normAutofit/>
          </a:bodyPr>
          <a:lstStyle/>
          <a:p>
            <a:pPr algn="l"/>
            <a:r>
              <a:rPr lang="en-US" altLang="zh-TW" sz="2000" dirty="0" smtClean="0"/>
              <a:t>Step 1. Firstly, simply open the </a:t>
            </a:r>
            <a:r>
              <a:rPr lang="en-US" altLang="zh-TW" sz="2000" b="1" dirty="0" smtClean="0">
                <a:solidFill>
                  <a:srgbClr val="FF0000"/>
                </a:solidFill>
              </a:rPr>
              <a:t>Internet Explorer </a:t>
            </a:r>
            <a:r>
              <a:rPr lang="en-US" altLang="zh-TW" sz="2000" dirty="0" smtClean="0"/>
              <a:t>(Method 2)</a:t>
            </a:r>
            <a:endParaRPr lang="zh-TW" alt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4628"/>
            <a:ext cx="1217295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46764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961</Words>
  <Application>Microsoft Office PowerPoint</Application>
  <PresentationFormat>全屏显示(4:3)</PresentationFormat>
  <Paragraphs>114</Paragraphs>
  <Slides>30</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 Unicode MS</vt:lpstr>
      <vt:lpstr>新細明體</vt:lpstr>
      <vt:lpstr>宋体</vt:lpstr>
      <vt:lpstr>Arial</vt:lpstr>
      <vt:lpstr>Calibri</vt:lpstr>
      <vt:lpstr>Tahoma</vt:lpstr>
      <vt:lpstr>Wingdings</vt:lpstr>
      <vt:lpstr>Office 佈景主題</vt:lpstr>
      <vt:lpstr>PowerPoint 演示文稿</vt:lpstr>
      <vt:lpstr>What is PQDIF?</vt:lpstr>
      <vt:lpstr>PowerPoint 演示文稿</vt:lpstr>
      <vt:lpstr>In short, a PQDIF file contains the real-time RMS measurements, waveforms, phasors information from a single event. Thus, it is used as event analysis material by cross reference of these records.</vt:lpstr>
      <vt:lpstr>The Capability of PMC-680i for PQDIF</vt:lpstr>
      <vt:lpstr>PowerPoint 演示文稿</vt:lpstr>
      <vt:lpstr>1. To Download the PQDIF Files from PMC-680i</vt:lpstr>
      <vt:lpstr>Step 1. Firstly, simply open Windows Explorer (Method 1)               A. Click Start  Computer  Libraries               B. Type w in the run box and select Windows Explorer from Programs</vt:lpstr>
      <vt:lpstr>Step 1. Firstly, simply open the Internet Explorer (Method 2)</vt:lpstr>
      <vt:lpstr>Step 2. Type in the FTP IP address of your PMC-680i as follows. For example: my PMC-680i has IP address of 192.168.1.112, so here I type ‘ftp://192.168.1.112’</vt:lpstr>
      <vt:lpstr>Step 2. Type in the FTP IP address of your PMC-680i as follows. For example: my PMC-680i has IP address of 192.168.1.112, so here I type ‘ftp://192.168.1.112’</vt:lpstr>
      <vt:lpstr>Step 2. Press Alt to display the menu bar, select View  Open FTP site in Windows Explorer</vt:lpstr>
      <vt:lpstr>Step 3. On the blank area of the right pan, right click the mouse and select ‘Login As…’</vt:lpstr>
      <vt:lpstr>Step 4. Login with account name ‘cet’ and password ‘680’.</vt:lpstr>
      <vt:lpstr>Step 5. Go to sub-folder ‘data/PQDIF’, and make copy of these .pqd files to the destination folder you want</vt:lpstr>
      <vt:lpstr>2. To Read the PQDIF Files from PMC-680i</vt:lpstr>
      <vt:lpstr>Step 1. Install the ‘PQDiffractor.exe’ in advance. Start up this program.</vt:lpstr>
      <vt:lpstr>Step 2. Select ‘File  Open’ then select the PQDIF file you previously saved. </vt:lpstr>
      <vt:lpstr>Step 3. Select the record you want to observe from the left pan.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Admin</cp:lastModifiedBy>
  <cp:revision>90</cp:revision>
  <dcterms:created xsi:type="dcterms:W3CDTF">2013-06-10T00:50:10Z</dcterms:created>
  <dcterms:modified xsi:type="dcterms:W3CDTF">2013-10-23T01:44:21Z</dcterms:modified>
</cp:coreProperties>
</file>